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12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D9EDFE8A-89F6-8B48-8402-193A1726A480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D8A23E2D-B0B0-394F-B835-AEBB318C99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DFE8A-89F6-8B48-8402-193A1726A480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23E2D-B0B0-394F-B835-AEBB318C99E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DFE8A-89F6-8B48-8402-193A1726A480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23E2D-B0B0-394F-B835-AEBB318C99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DFE8A-89F6-8B48-8402-193A1726A480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23E2D-B0B0-394F-B835-AEBB318C99E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DFE8A-89F6-8B48-8402-193A1726A480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23E2D-B0B0-394F-B835-AEBB318C99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DFE8A-89F6-8B48-8402-193A1726A480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23E2D-B0B0-394F-B835-AEBB318C99E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DFE8A-89F6-8B48-8402-193A1726A480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23E2D-B0B0-394F-B835-AEBB318C99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D9EDFE8A-89F6-8B48-8402-193A1726A480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DFE8A-89F6-8B48-8402-193A1726A480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23E2D-B0B0-394F-B835-AEBB318C99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DFE8A-89F6-8B48-8402-193A1726A480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23E2D-B0B0-394F-B835-AEBB318C99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DFE8A-89F6-8B48-8402-193A1726A480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23E2D-B0B0-394F-B835-AEBB318C99E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DFE8A-89F6-8B48-8402-193A1726A480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23E2D-B0B0-394F-B835-AEBB318C99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DFE8A-89F6-8B48-8402-193A1726A480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23E2D-B0B0-394F-B835-AEBB318C99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DFE8A-89F6-8B48-8402-193A1726A480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23E2D-B0B0-394F-B835-AEBB318C99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D9EDFE8A-89F6-8B48-8402-193A1726A480}" type="datetimeFigureOut">
              <a:rPr lang="en-US" smtClean="0"/>
              <a:pPr/>
              <a:t>4/13/10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8A23E2D-B0B0-394F-B835-AEBB318C99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Pronouns:  Case and Reference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Page 335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Applies in different ways to Pronouns and to Nouns.</a:t>
            </a:r>
          </a:p>
          <a:p>
            <a:r>
              <a:rPr lang="en-US" dirty="0" smtClean="0"/>
              <a:t>Three pronoun forms:</a:t>
            </a:r>
          </a:p>
          <a:p>
            <a:pPr lvl="1"/>
            <a:r>
              <a:rPr lang="en-US" dirty="0" smtClean="0"/>
              <a:t>Subjective – pronoun as a SUBJECT.</a:t>
            </a:r>
          </a:p>
          <a:p>
            <a:pPr lvl="1"/>
            <a:r>
              <a:rPr lang="en-US" dirty="0" smtClean="0"/>
              <a:t>Possessive – pronoun used as possessive </a:t>
            </a:r>
            <a:r>
              <a:rPr lang="en-US" dirty="0" smtClean="0"/>
              <a:t>constructions</a:t>
            </a:r>
          </a:p>
          <a:p>
            <a:pPr lvl="1"/>
            <a:r>
              <a:rPr lang="en-US" dirty="0" smtClean="0"/>
              <a:t>Objective – pronoun as an object</a:t>
            </a:r>
            <a:r>
              <a:rPr lang="en-US" dirty="0" smtClean="0"/>
              <a:t>.</a:t>
            </a: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Pronoun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 to persons or things.</a:t>
            </a:r>
          </a:p>
          <a:p>
            <a:r>
              <a:rPr lang="en-US" dirty="0" smtClean="0"/>
              <a:t>Quick Reference 16.1 / page 336.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who, whoever, whom, and whomever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and Whoever – subjective case</a:t>
            </a:r>
          </a:p>
          <a:p>
            <a:r>
              <a:rPr lang="en-US" dirty="0" smtClean="0"/>
              <a:t>Whom and Whomever – Objective case.</a:t>
            </a:r>
          </a:p>
          <a:p>
            <a:r>
              <a:rPr lang="en-US" dirty="0" smtClean="0"/>
              <a:t>If unsure which to use:</a:t>
            </a:r>
          </a:p>
          <a:p>
            <a:r>
              <a:rPr lang="en-US" b="1" i="1" u="sng" dirty="0" smtClean="0"/>
              <a:t>USE THE TROYKA TEST FOR CASE (page 341)</a:t>
            </a:r>
          </a:p>
          <a:p>
            <a:r>
              <a:rPr lang="en-US" dirty="0" smtClean="0"/>
              <a:t>Who/whoever = he, she, or they</a:t>
            </a:r>
          </a:p>
          <a:p>
            <a:r>
              <a:rPr lang="en-US" dirty="0" smtClean="0"/>
              <a:t>Whom/whomever = him, her or them.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“I” or “me”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Subject = I</a:t>
            </a:r>
          </a:p>
          <a:p>
            <a:r>
              <a:rPr lang="en-US" dirty="0" smtClean="0"/>
              <a:t>Objective = me</a:t>
            </a:r>
          </a:p>
          <a:p>
            <a:r>
              <a:rPr lang="en-US" dirty="0" smtClean="0"/>
              <a:t>Page 343</a:t>
            </a:r>
          </a:p>
          <a:p>
            <a:r>
              <a:rPr lang="en-US" dirty="0" smtClean="0"/>
              <a:t>Exercise 16-3 &amp; 16-4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Pronoun 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clear when the readers know immediately to whom or what each pronoun refers.</a:t>
            </a:r>
          </a:p>
          <a:p>
            <a:r>
              <a:rPr lang="en-US" dirty="0" smtClean="0"/>
              <a:t>Quick Reference 16.3 / page 345.</a:t>
            </a:r>
          </a:p>
          <a:p>
            <a:r>
              <a:rPr lang="en-US" dirty="0" smtClean="0"/>
              <a:t>Exercise 16-5 / page 347.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Pronouns &amp; it, that, this, and which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348.</a:t>
            </a:r>
          </a:p>
          <a:p>
            <a:r>
              <a:rPr lang="en-US" dirty="0" smtClean="0"/>
              <a:t>Be sure that readers can easily understand what each word refers to.</a:t>
            </a:r>
          </a:p>
          <a:p>
            <a:r>
              <a:rPr lang="en-US" dirty="0" smtClean="0"/>
              <a:t>The expression “they say” cannot take the place of stating precisely who is doing the saying.  Mention a source precisely.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“It”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different uses – page 349.</a:t>
            </a:r>
          </a:p>
          <a:p>
            <a:r>
              <a:rPr lang="en-US" dirty="0" smtClean="0"/>
              <a:t>Personal Pronoun</a:t>
            </a:r>
          </a:p>
          <a:p>
            <a:r>
              <a:rPr lang="en-US" dirty="0" smtClean="0"/>
              <a:t>Expletive </a:t>
            </a:r>
          </a:p>
          <a:p>
            <a:pPr lvl="1"/>
            <a:r>
              <a:rPr lang="en-US" dirty="0" smtClean="0"/>
              <a:t>(subject filler)</a:t>
            </a:r>
          </a:p>
          <a:p>
            <a:r>
              <a:rPr lang="en-US" dirty="0" smtClean="0"/>
              <a:t>Idiomatic Expression </a:t>
            </a:r>
          </a:p>
          <a:p>
            <a:pPr lvl="1"/>
            <a:r>
              <a:rPr lang="en-US" dirty="0" smtClean="0"/>
              <a:t>(depart from normal use, using “it” as the subject.)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Pronouns - That, Which, Who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350</a:t>
            </a:r>
          </a:p>
          <a:p>
            <a:r>
              <a:rPr lang="en-US" i="1" dirty="0" smtClean="0"/>
              <a:t>Which</a:t>
            </a:r>
            <a:r>
              <a:rPr lang="en-US" dirty="0" smtClean="0"/>
              <a:t> and </a:t>
            </a:r>
            <a:r>
              <a:rPr lang="en-US" i="1" dirty="0" smtClean="0"/>
              <a:t>That</a:t>
            </a:r>
            <a:r>
              <a:rPr lang="en-US" dirty="0" smtClean="0"/>
              <a:t> –</a:t>
            </a:r>
          </a:p>
          <a:p>
            <a:pPr lvl="1"/>
            <a:r>
              <a:rPr lang="en-US" dirty="0" smtClean="0"/>
              <a:t>Refer to animals and things</a:t>
            </a:r>
          </a:p>
          <a:p>
            <a:pPr lvl="1"/>
            <a:r>
              <a:rPr lang="en-US" dirty="0" smtClean="0"/>
              <a:t>Seldom does it refer to anonymous or collective groups of people.</a:t>
            </a:r>
          </a:p>
          <a:p>
            <a:r>
              <a:rPr lang="en-US" dirty="0" smtClean="0"/>
              <a:t>Quick Reference 16.4.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30</TotalTime>
  <Words>290</Words>
  <Application>Microsoft Macintosh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Capital</vt:lpstr>
      <vt:lpstr>Pronouns:  Case and Reference</vt:lpstr>
      <vt:lpstr>Case</vt:lpstr>
      <vt:lpstr>Personal Pronoun</vt:lpstr>
      <vt:lpstr>Using who, whoever, whom, and whomever</vt:lpstr>
      <vt:lpstr>Using “I” or “me”</vt:lpstr>
      <vt:lpstr>Pronoun Reference</vt:lpstr>
      <vt:lpstr>Pronouns &amp; it, that, this, and which</vt:lpstr>
      <vt:lpstr>“It”</vt:lpstr>
      <vt:lpstr>Pronouns - That, Which, Who</vt:lpstr>
    </vt:vector>
  </TitlesOfParts>
  <Company>Killeen Independent School System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Pronouns:  Case and Reference</dc:title>
  <dc:creator>KISD</dc:creator>
  <cp:lastModifiedBy>KISD</cp:lastModifiedBy>
  <cp:revision>2</cp:revision>
  <dcterms:created xsi:type="dcterms:W3CDTF">2010-04-14T02:12:15Z</dcterms:created>
  <dcterms:modified xsi:type="dcterms:W3CDTF">2010-04-14T02:28:10Z</dcterms:modified>
</cp:coreProperties>
</file>